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49"/>
  </p:notesMasterIdLst>
  <p:sldIdLst>
    <p:sldId id="455" r:id="rId2"/>
    <p:sldId id="496" r:id="rId3"/>
    <p:sldId id="497" r:id="rId4"/>
    <p:sldId id="498" r:id="rId5"/>
    <p:sldId id="516" r:id="rId6"/>
    <p:sldId id="517" r:id="rId7"/>
    <p:sldId id="518" r:id="rId8"/>
    <p:sldId id="519" r:id="rId9"/>
    <p:sldId id="520" r:id="rId10"/>
    <p:sldId id="521" r:id="rId11"/>
    <p:sldId id="522" r:id="rId12"/>
    <p:sldId id="456" r:id="rId13"/>
    <p:sldId id="499" r:id="rId14"/>
    <p:sldId id="500" r:id="rId15"/>
    <p:sldId id="501" r:id="rId16"/>
    <p:sldId id="502" r:id="rId17"/>
    <p:sldId id="503" r:id="rId18"/>
    <p:sldId id="504" r:id="rId19"/>
    <p:sldId id="505" r:id="rId20"/>
    <p:sldId id="506" r:id="rId21"/>
    <p:sldId id="470" r:id="rId22"/>
    <p:sldId id="459" r:id="rId23"/>
    <p:sldId id="464" r:id="rId24"/>
    <p:sldId id="477" r:id="rId25"/>
    <p:sldId id="465" r:id="rId26"/>
    <p:sldId id="466" r:id="rId27"/>
    <p:sldId id="467" r:id="rId28"/>
    <p:sldId id="478" r:id="rId29"/>
    <p:sldId id="479" r:id="rId30"/>
    <p:sldId id="480" r:id="rId31"/>
    <p:sldId id="483" r:id="rId32"/>
    <p:sldId id="490" r:id="rId33"/>
    <p:sldId id="489" r:id="rId34"/>
    <p:sldId id="468" r:id="rId35"/>
    <p:sldId id="486" r:id="rId36"/>
    <p:sldId id="487" r:id="rId37"/>
    <p:sldId id="507" r:id="rId38"/>
    <p:sldId id="508" r:id="rId39"/>
    <p:sldId id="509" r:id="rId40"/>
    <p:sldId id="510" r:id="rId41"/>
    <p:sldId id="511" r:id="rId42"/>
    <p:sldId id="512" r:id="rId43"/>
    <p:sldId id="513" r:id="rId44"/>
    <p:sldId id="514" r:id="rId45"/>
    <p:sldId id="515" r:id="rId46"/>
    <p:sldId id="523" r:id="rId47"/>
    <p:sldId id="494" r:id="rId48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505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67A5C-781E-4068-8BDC-B69B8A6A0199}" type="datetimeFigureOut">
              <a:rPr lang="sr-Latn-BA" smtClean="0"/>
              <a:t>5.2.2017</a:t>
            </a:fld>
            <a:endParaRPr lang="sr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3B8E4-0BED-46AF-9BB4-EE3B478F793D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891315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3B8E4-0BED-46AF-9BB4-EE3B478F793D}" type="slidenum">
              <a:rPr lang="sr-Latn-BA" smtClean="0"/>
              <a:t>3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4061119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8468CE9-47BA-4CF2-863A-DC29CD36DA96}" type="datetimeFigureOut">
              <a:rPr lang="sr-Latn-BA" smtClean="0"/>
              <a:pPr/>
              <a:t>5.2.2017</a:t>
            </a:fld>
            <a:endParaRPr lang="sr-Latn-B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sr-Latn-BA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9EF858-1767-4A69-A4DA-1F5790F208D7}" type="slidenum">
              <a:rPr lang="sr-Latn-BA" smtClean="0"/>
              <a:pPr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559304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black"/>
                </a:solidFill>
              </a:rPr>
              <a:pPr/>
              <a:t>5.2.2017</a:t>
            </a:fld>
            <a:endParaRPr lang="sr-Latn-BA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black"/>
                </a:solidFill>
              </a:rPr>
              <a:pPr/>
              <a:t>‹#›</a:t>
            </a:fld>
            <a:endParaRPr lang="sr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92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black"/>
                </a:solidFill>
              </a:rPr>
              <a:pPr/>
              <a:t>5.2.2017</a:t>
            </a:fld>
            <a:endParaRPr lang="sr-Latn-BA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black"/>
                </a:solidFill>
              </a:rPr>
              <a:pPr/>
              <a:t>‹#›</a:t>
            </a:fld>
            <a:endParaRPr lang="sr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28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black"/>
                </a:solidFill>
              </a:rPr>
              <a:pPr/>
              <a:t>5.2.2017</a:t>
            </a:fld>
            <a:endParaRPr lang="sr-Latn-BA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black"/>
                </a:solidFill>
              </a:rPr>
              <a:pPr/>
              <a:t>‹#›</a:t>
            </a:fld>
            <a:endParaRPr lang="sr-Latn-BA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5471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white"/>
                </a:solidFill>
              </a:rPr>
              <a:pPr/>
              <a:t>5.2.2017</a:t>
            </a:fld>
            <a:endParaRPr lang="sr-Latn-BA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white"/>
                </a:solidFill>
              </a:rPr>
              <a:pPr/>
              <a:t>‹#›</a:t>
            </a:fld>
            <a:endParaRPr lang="sr-Latn-BA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488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white"/>
                </a:solidFill>
              </a:rPr>
              <a:pPr/>
              <a:t>5.2.2017</a:t>
            </a:fld>
            <a:endParaRPr lang="sr-Latn-BA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white"/>
                </a:solidFill>
              </a:rPr>
              <a:pPr/>
              <a:t>‹#›</a:t>
            </a:fld>
            <a:endParaRPr lang="sr-Latn-BA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593789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black"/>
                </a:solidFill>
              </a:rPr>
              <a:pPr/>
              <a:t>5.2.2017</a:t>
            </a:fld>
            <a:endParaRPr lang="sr-Latn-BA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black"/>
                </a:solidFill>
              </a:rPr>
              <a:pPr/>
              <a:t>‹#›</a:t>
            </a:fld>
            <a:endParaRPr lang="sr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50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white"/>
                </a:solidFill>
              </a:rPr>
              <a:pPr/>
              <a:t>5.2.2017</a:t>
            </a:fld>
            <a:endParaRPr lang="sr-Latn-BA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white"/>
                </a:solidFill>
              </a:rPr>
              <a:pPr/>
              <a:t>‹#›</a:t>
            </a:fld>
            <a:endParaRPr lang="sr-Latn-BA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09346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black"/>
                </a:solidFill>
              </a:rPr>
              <a:pPr/>
              <a:t>5.2.2017</a:t>
            </a:fld>
            <a:endParaRPr lang="sr-Latn-BA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black"/>
                </a:solidFill>
              </a:rPr>
              <a:pPr/>
              <a:t>‹#›</a:t>
            </a:fld>
            <a:endParaRPr lang="sr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187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8468CE9-47BA-4CF2-863A-DC29CD36DA96}" type="datetimeFigureOut">
              <a:rPr lang="sr-Latn-BA" smtClean="0">
                <a:solidFill>
                  <a:prstClr val="black"/>
                </a:solidFill>
              </a:rPr>
              <a:pPr/>
              <a:t>5.2.2017</a:t>
            </a:fld>
            <a:endParaRPr lang="sr-Latn-BA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EF858-1767-4A69-A4DA-1F5790F208D7}" type="slidenum">
              <a:rPr lang="sr-Latn-BA" smtClean="0">
                <a:solidFill>
                  <a:prstClr val="black"/>
                </a:solidFill>
              </a:rPr>
              <a:pPr/>
              <a:t>‹#›</a:t>
            </a:fld>
            <a:endParaRPr lang="sr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42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8468CE9-47BA-4CF2-863A-DC29CD36DA96}" type="datetimeFigureOut">
              <a:rPr lang="sr-Latn-BA" smtClean="0">
                <a:solidFill>
                  <a:prstClr val="white"/>
                </a:solidFill>
              </a:rPr>
              <a:pPr/>
              <a:t>5.2.2017</a:t>
            </a:fld>
            <a:endParaRPr lang="sr-Latn-BA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sr-Latn-BA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9EF858-1767-4A69-A4DA-1F5790F208D7}" type="slidenum">
              <a:rPr lang="sr-Latn-BA" smtClean="0">
                <a:solidFill>
                  <a:prstClr val="white"/>
                </a:solidFill>
              </a:rPr>
              <a:pPr/>
              <a:t>‹#›</a:t>
            </a:fld>
            <a:endParaRPr lang="sr-Latn-BA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6171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8468CE9-47BA-4CF2-863A-DC29CD36DA96}" type="datetimeFigureOut">
              <a:rPr lang="sr-Latn-BA" smtClean="0">
                <a:solidFill>
                  <a:prstClr val="black"/>
                </a:solidFill>
              </a:rPr>
              <a:pPr/>
              <a:t>5.2.2017</a:t>
            </a:fld>
            <a:endParaRPr lang="sr-Latn-BA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sr-Latn-BA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9EF858-1767-4A69-A4DA-1F5790F208D7}" type="slidenum">
              <a:rPr lang="sr-Latn-BA" smtClean="0">
                <a:solidFill>
                  <a:prstClr val="black"/>
                </a:solidFill>
              </a:rPr>
              <a:pPr/>
              <a:t>‹#›</a:t>
            </a:fld>
            <a:endParaRPr lang="sr-Latn-B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2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42378" y="6309320"/>
            <a:ext cx="261805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4869160"/>
            <a:ext cx="9144000" cy="1988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60384"/>
            <a:ext cx="7846640" cy="3124600"/>
          </a:xfrm>
        </p:spPr>
        <p:txBody>
          <a:bodyPr>
            <a:noAutofit/>
          </a:bodyPr>
          <a:lstStyle/>
          <a:p>
            <a:pPr algn="ctr"/>
            <a:r>
              <a:rPr lang="sr-Cyrl-RS" sz="2400" dirty="0" smtClean="0">
                <a:effectLst/>
                <a:latin typeface="Georgia" pitchFamily="18" charset="0"/>
              </a:rPr>
              <a:t>КЛИНИЧКЕ ФАЗЕ У ЗБРИЊАВАЊУ КРЕЗУБИХ ПАЦИЈЕНАТА</a:t>
            </a:r>
            <a:r>
              <a:rPr lang="sr-Latn-BA" sz="2400" dirty="0" smtClean="0">
                <a:effectLst/>
                <a:latin typeface="Georgia" pitchFamily="18" charset="0"/>
              </a:rPr>
              <a:t> </a:t>
            </a:r>
            <a:r>
              <a:rPr lang="sr-Latn-BA" sz="2400" dirty="0">
                <a:latin typeface="Calibri" pitchFamily="34" charset="0"/>
              </a:rPr>
              <a:t/>
            </a:r>
            <a:br>
              <a:rPr lang="sr-Latn-BA" sz="2400" dirty="0">
                <a:latin typeface="Calibri" pitchFamily="34" charset="0"/>
              </a:rPr>
            </a:br>
            <a:endParaRPr lang="sr-Latn-BA" sz="1400" dirty="0">
              <a:effectLst/>
              <a:latin typeface="Georgia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907976" y="1205136"/>
            <a:ext cx="7704856" cy="0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Picture 2" descr="C:\Users\jelena\Desktop\Predavanja 2017\Restaurativni blok\vodece ravni 4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47416"/>
            <a:ext cx="3223592" cy="2337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jelena\Desktop\Predavanja 2017\Restaurativni blok\atec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327" y="3762194"/>
            <a:ext cx="3484538" cy="2355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75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СТАБИЛИЗАЦИЈА ПАРЦИЈАЛНЕ ПРОТЕЗЕ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741" y="1061120"/>
            <a:ext cx="8298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СТАБИЛИЗАЦИЈА ПП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741" y="1538174"/>
            <a:ext cx="829872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AutoShape 5" descr="&amp;Rcy;&amp;iecy;&amp;zcy;&amp;ucy;&amp;lcy;&amp;tcy;&amp;acy;&amp;tcy; &amp;scy;&amp;lcy;&amp;icy;&amp;kcy;&amp;acy; &amp;zcy;&amp;acy; removable partial den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BA"/>
          </a:p>
        </p:txBody>
      </p:sp>
      <p:sp>
        <p:nvSpPr>
          <p:cNvPr id="14" name="Left Arrow 13"/>
          <p:cNvSpPr/>
          <p:nvPr/>
        </p:nvSpPr>
        <p:spPr>
          <a:xfrm>
            <a:off x="3572272" y="4797152"/>
            <a:ext cx="5040560" cy="1000132"/>
          </a:xfrm>
          <a:prstGeom prst="lef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Georgia" pitchFamily="18" charset="0"/>
              </a:rPr>
              <a:t>Тачкасто ослањање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15" name="Left Arrow 14"/>
          <p:cNvSpPr/>
          <p:nvPr/>
        </p:nvSpPr>
        <p:spPr>
          <a:xfrm>
            <a:off x="3572272" y="2566659"/>
            <a:ext cx="5040560" cy="10001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Georgia" pitchFamily="18" charset="0"/>
              </a:rPr>
              <a:t>Линијско ослањање (линија ослонца као секанта</a:t>
            </a:r>
            <a:r>
              <a:rPr lang="sr-Cyrl-RS" dirty="0" smtClean="0"/>
              <a:t>)</a:t>
            </a:r>
            <a:endParaRPr lang="en-US" dirty="0"/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4643" y="2023740"/>
            <a:ext cx="2721936" cy="183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449" y="4380938"/>
            <a:ext cx="2642509" cy="1871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9513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352928" cy="3960440"/>
          </a:xfrm>
        </p:spPr>
        <p:txBody>
          <a:bodyPr>
            <a:noAutofit/>
          </a:bodyPr>
          <a:lstStyle/>
          <a:p>
            <a:pPr algn="r"/>
            <a:r>
              <a:rPr lang="sr-Cyrl-RS" sz="4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Клиничке и лабораторијске фазе у изради ПП</a:t>
            </a:r>
            <a:r>
              <a:rPr lang="sr-Latn-BA" sz="4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</a:t>
            </a:r>
            <a:endParaRPr lang="sr-Latn-BA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55576" y="1052736"/>
            <a:ext cx="770485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15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КРЕЗУБОСТ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6242" y="1719104"/>
            <a:ext cx="4194266" cy="489654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742" y="1061120"/>
            <a:ext cx="419426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Клиничке фазе у изради ПП</a:t>
            </a:r>
            <a:r>
              <a:rPr lang="sr-Latn-BA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567" y="1920607"/>
            <a:ext cx="3735515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Анамнеза, кл. </a:t>
            </a:r>
            <a:r>
              <a:rPr lang="sr-Cyrl-RS" sz="1600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реглед, прелиминарни отисак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3</a:t>
            </a:r>
            <a:r>
              <a:rPr lang="sr-Latn-BA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.    </a:t>
            </a:r>
            <a:r>
              <a:rPr lang="sr-Cyrl-RS" sz="16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Одређивање МВО</a:t>
            </a:r>
            <a:r>
              <a:rPr lang="sr-Latn-BA" sz="16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>
                <a:latin typeface="Georgia" pitchFamily="18" charset="0"/>
                <a:cs typeface="Arial" pitchFamily="34" charset="0"/>
              </a:rPr>
              <a:t>4</a:t>
            </a:r>
            <a:r>
              <a:rPr lang="sr-Latn-BA" sz="1600" dirty="0" smtClean="0">
                <a:latin typeface="Georgia" pitchFamily="18" charset="0"/>
                <a:cs typeface="Arial" pitchFamily="34" charset="0"/>
              </a:rPr>
              <a:t>.   </a:t>
            </a:r>
            <a:r>
              <a:rPr lang="sr-Cyrl-RS" sz="1600" dirty="0" smtClean="0">
                <a:latin typeface="Georgia" pitchFamily="18" charset="0"/>
                <a:cs typeface="Arial" pitchFamily="34" charset="0"/>
              </a:rPr>
              <a:t>Припрема потпорних ткива</a:t>
            </a:r>
            <a:endParaRPr lang="sr-Latn-BA" sz="1600" dirty="0" smtClean="0"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5</a:t>
            </a:r>
            <a:r>
              <a:rPr lang="sr-Latn-BA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.    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Дефинитивни отисак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7</a:t>
            </a:r>
            <a:r>
              <a:rPr lang="sr-Latn-BA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.     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Проба скелета, одређивање МВО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8</a:t>
            </a:r>
            <a:r>
              <a:rPr lang="sr-Latn-BA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.     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Проба модела протезе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10</a:t>
            </a:r>
            <a:r>
              <a:rPr lang="sr-Latn-BA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.   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Предаја протезе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11. </a:t>
            </a:r>
            <a:r>
              <a:rPr lang="sr-Cyrl-RS" sz="1600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 Контролни прегледи</a:t>
            </a: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644008" y="1720917"/>
            <a:ext cx="4194266" cy="422836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60032" y="1920607"/>
            <a:ext cx="367240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BA" sz="1600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   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2. Изливање модела, </a:t>
            </a:r>
            <a:r>
              <a:rPr lang="sr-Cyrl-RS" sz="16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израда загриж. шаблона</a:t>
            </a:r>
            <a:endParaRPr lang="sr-Latn-BA" sz="1600" dirty="0" smtClean="0">
              <a:solidFill>
                <a:schemeClr val="bg2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3. Анализа модела за студије</a:t>
            </a:r>
            <a:r>
              <a:rPr lang="sr-Latn-BA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Cyrl-RS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Cyrl-RS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6. Израда скелета ПСП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7. Постава зуба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9. Полимеризација акрилата, обрада протезе</a:t>
            </a: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0508" y="1061120"/>
            <a:ext cx="472349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Лабораторијске фазе у изради ПП</a:t>
            </a:r>
            <a:r>
              <a:rPr lang="sr-Latn-BA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080" y="5661248"/>
            <a:ext cx="309634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b="1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*МВО нису очувани</a:t>
            </a:r>
            <a:endParaRPr lang="sr-Latn-BA" sz="1600" b="1" dirty="0" smtClean="0">
              <a:solidFill>
                <a:schemeClr val="bg2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8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80937" y="2631025"/>
            <a:ext cx="2328757" cy="2464473"/>
            <a:chOff x="6964" y="792086"/>
            <a:chExt cx="2175649" cy="2520283"/>
          </a:xfrm>
          <a:solidFill>
            <a:schemeClr val="bg2">
              <a:lumMod val="50000"/>
            </a:schemeClr>
          </a:solidFill>
        </p:grpSpPr>
        <p:sp>
          <p:nvSpPr>
            <p:cNvPr id="7" name="Rounded Rectangle 6"/>
            <p:cNvSpPr/>
            <p:nvPr/>
          </p:nvSpPr>
          <p:spPr>
            <a:xfrm>
              <a:off x="6964" y="792086"/>
              <a:ext cx="2175649" cy="2520283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113170" y="898292"/>
              <a:ext cx="1963237" cy="2307871"/>
            </a:xfrm>
            <a:prstGeom prst="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Cyrl-RS" kern="1200" dirty="0" smtClean="0">
                  <a:latin typeface="Georgia" pitchFamily="18" charset="0"/>
                </a:rPr>
                <a:t>АНАМНЕЗА</a:t>
              </a:r>
              <a:endParaRPr lang="en-US" kern="1200" dirty="0">
                <a:latin typeface="Georgia" pitchFamily="18" charset="0"/>
              </a:endParaRPr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35496" y="1052736"/>
            <a:ext cx="77724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31540" y="332656"/>
            <a:ext cx="824491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sr-Latn-BA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cxnSp>
        <p:nvCxnSpPr>
          <p:cNvPr id="3" name="Elbow Connector 2"/>
          <p:cNvCxnSpPr/>
          <p:nvPr/>
        </p:nvCxnSpPr>
        <p:spPr>
          <a:xfrm rot="5400000" flipH="1" flipV="1">
            <a:off x="3066577" y="3124544"/>
            <a:ext cx="1710238" cy="1062119"/>
          </a:xfrm>
          <a:prstGeom prst="bentConnector3">
            <a:avLst>
              <a:gd name="adj1" fmla="val 100274"/>
            </a:avLst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3064388" y="3708932"/>
            <a:ext cx="1746146" cy="1093649"/>
          </a:xfrm>
          <a:prstGeom prst="bentConnector3">
            <a:avLst>
              <a:gd name="adj1" fmla="val 100022"/>
            </a:avLst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4"/>
          <p:cNvSpPr/>
          <p:nvPr/>
        </p:nvSpPr>
        <p:spPr>
          <a:xfrm>
            <a:off x="4520640" y="4510723"/>
            <a:ext cx="1913753" cy="1045468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СТОМАТОЛОШКА АНАМНЕЗА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32" name="Rounded Rectangle 4"/>
          <p:cNvSpPr/>
          <p:nvPr/>
        </p:nvSpPr>
        <p:spPr>
          <a:xfrm>
            <a:off x="4520640" y="2445961"/>
            <a:ext cx="1925231" cy="936722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ОПШТА АНАМНЕЗА</a:t>
            </a:r>
            <a:endParaRPr lang="sr-Latn-BA" sz="1400" b="1" dirty="0" smtClean="0">
              <a:latin typeface="Georgia" pitchFamily="18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445000" y="4005064"/>
            <a:ext cx="864097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9742" y="1061120"/>
            <a:ext cx="374125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1. АНАМНЕЗА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45872" y="2323004"/>
            <a:ext cx="25906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Опште здравствено стање пацијента</a:t>
            </a:r>
          </a:p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Лијекови које пацијент  користи</a:t>
            </a:r>
          </a:p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Присуство алергија</a:t>
            </a:r>
          </a:p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Навике</a:t>
            </a:r>
            <a:endParaRPr lang="en-US" sz="14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45871" y="4510723"/>
            <a:ext cx="2743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Подаци о узроку  и времену губитка посљедњег зуба</a:t>
            </a:r>
          </a:p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Претходно искуство са зубним надокнадама</a:t>
            </a:r>
          </a:p>
        </p:txBody>
      </p:sp>
    </p:spTree>
    <p:extLst>
      <p:ext uri="{BB962C8B-B14F-4D97-AF65-F5344CB8AC3E}">
        <p14:creationId xmlns:p14="http://schemas.microsoft.com/office/powerpoint/2010/main" val="40214680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80937" y="2800057"/>
            <a:ext cx="2139435" cy="2295441"/>
            <a:chOff x="6964" y="964946"/>
            <a:chExt cx="1998774" cy="2347423"/>
          </a:xfrm>
          <a:solidFill>
            <a:schemeClr val="bg2">
              <a:lumMod val="50000"/>
            </a:schemeClr>
          </a:solidFill>
        </p:grpSpPr>
        <p:sp>
          <p:nvSpPr>
            <p:cNvPr id="7" name="Rounded Rectangle 6"/>
            <p:cNvSpPr/>
            <p:nvPr/>
          </p:nvSpPr>
          <p:spPr>
            <a:xfrm>
              <a:off x="6964" y="964946"/>
              <a:ext cx="1998774" cy="2347423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151925" y="1186104"/>
              <a:ext cx="1708852" cy="1966224"/>
            </a:xfrm>
            <a:prstGeom prst="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Cyrl-RS" dirty="0" smtClean="0">
                  <a:latin typeface="Georgia" pitchFamily="18" charset="0"/>
                </a:rPr>
                <a:t>КЛИНИЧКИ ПРЕГЛЕД</a:t>
              </a:r>
              <a:endParaRPr lang="en-US" kern="1200" dirty="0">
                <a:latin typeface="Georgia" pitchFamily="18" charset="0"/>
              </a:endParaRPr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35496" y="1052736"/>
            <a:ext cx="77724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31540" y="332656"/>
            <a:ext cx="824491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sr-Latn-BA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cxnSp>
        <p:nvCxnSpPr>
          <p:cNvPr id="3" name="Elbow Connector 2"/>
          <p:cNvCxnSpPr/>
          <p:nvPr/>
        </p:nvCxnSpPr>
        <p:spPr>
          <a:xfrm rot="5400000" flipH="1" flipV="1">
            <a:off x="2880185" y="3124544"/>
            <a:ext cx="1710238" cy="1062119"/>
          </a:xfrm>
          <a:prstGeom prst="bentConnector3">
            <a:avLst>
              <a:gd name="adj1" fmla="val 100274"/>
            </a:avLst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2882202" y="3710337"/>
            <a:ext cx="1746146" cy="1093649"/>
          </a:xfrm>
          <a:prstGeom prst="bentConnector3">
            <a:avLst>
              <a:gd name="adj1" fmla="val 100022"/>
            </a:avLst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4"/>
          <p:cNvSpPr/>
          <p:nvPr/>
        </p:nvSpPr>
        <p:spPr>
          <a:xfrm>
            <a:off x="4302100" y="4510723"/>
            <a:ext cx="1782069" cy="1045468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ИНТРАОРАЛНИ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32" name="Rounded Rectangle 4"/>
          <p:cNvSpPr/>
          <p:nvPr/>
        </p:nvSpPr>
        <p:spPr>
          <a:xfrm>
            <a:off x="4302101" y="2445961"/>
            <a:ext cx="1782068" cy="936722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ЕКСТРАОРАЛНИ</a:t>
            </a:r>
            <a:endParaRPr lang="sr-Latn-BA" sz="1400" b="1" dirty="0" smtClean="0">
              <a:latin typeface="Georgia" pitchFamily="18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320372" y="4020019"/>
            <a:ext cx="864097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9742" y="1061120"/>
            <a:ext cx="374125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1. КЛИНИЧКИ ПРЕГЛЕД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84169" y="2323004"/>
            <a:ext cx="2952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Инспекција</a:t>
            </a:r>
          </a:p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Палпација</a:t>
            </a:r>
          </a:p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Перкусија</a:t>
            </a:r>
          </a:p>
          <a:p>
            <a:pPr marL="228600" indent="-228600">
              <a:buAutoNum type="arabicPeriod"/>
            </a:pPr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Аускултација</a:t>
            </a:r>
            <a:endParaRPr lang="en-US" sz="14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84169" y="4257161"/>
            <a:ext cx="310472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1. Преглед зуба</a:t>
            </a:r>
          </a:p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2. Слузокожа усана и образа</a:t>
            </a:r>
          </a:p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3. Покретљивост  плика и френулума</a:t>
            </a:r>
          </a:p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4. Облик алвеоларног гребена</a:t>
            </a:r>
          </a:p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5. Тврдо и меко непце</a:t>
            </a:r>
          </a:p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6. Под усне дупље</a:t>
            </a:r>
          </a:p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7. Језик</a:t>
            </a:r>
          </a:p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8. Пљувачка</a:t>
            </a:r>
          </a:p>
          <a:p>
            <a:r>
              <a:rPr lang="sr-Cyrl-RS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9. Преглед ТМЗ</a:t>
            </a:r>
          </a:p>
          <a:p>
            <a:pPr marL="228600" indent="-228600">
              <a:buAutoNum type="arabicPeriod"/>
            </a:pPr>
            <a:endParaRPr lang="sr-Cyrl-RS" sz="14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6498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6242" y="1719105"/>
            <a:ext cx="7802142" cy="224676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061120"/>
            <a:ext cx="409698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Додатна испитивања</a:t>
            </a:r>
            <a:r>
              <a:rPr lang="sr-Latn-BA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528" y="1719104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1. Ретроалвеоларни снимак</a:t>
            </a:r>
          </a:p>
          <a:p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2. Ортопантомографски снимак (ОПТ)</a:t>
            </a: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3</a:t>
            </a:r>
            <a:r>
              <a:rPr lang="sr-Latn-BA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. </a:t>
            </a: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Телерендгенски снимак</a:t>
            </a:r>
            <a:endParaRPr lang="sr-Latn-BA" dirty="0" smtClean="0">
              <a:latin typeface="Georgia" pitchFamily="18" charset="0"/>
              <a:cs typeface="Arial" pitchFamily="34" charset="0"/>
            </a:endParaRPr>
          </a:p>
          <a:p>
            <a:r>
              <a:rPr lang="sr-Cyrl-RS" dirty="0">
                <a:latin typeface="Georgia" pitchFamily="18" charset="0"/>
                <a:cs typeface="Arial" pitchFamily="34" charset="0"/>
              </a:rPr>
              <a:t>4</a:t>
            </a:r>
            <a:r>
              <a:rPr lang="sr-Cyrl-RS" dirty="0" smtClean="0">
                <a:latin typeface="Georgia" pitchFamily="18" charset="0"/>
                <a:cs typeface="Arial" pitchFamily="34" charset="0"/>
              </a:rPr>
              <a:t>. </a:t>
            </a:r>
            <a:r>
              <a:rPr lang="sr-Latn-BA" dirty="0" smtClean="0">
                <a:latin typeface="Georgia" pitchFamily="18" charset="0"/>
                <a:cs typeface="Arial" pitchFamily="34" charset="0"/>
              </a:rPr>
              <a:t>CT, MRI</a:t>
            </a:r>
          </a:p>
          <a:p>
            <a:r>
              <a:rPr lang="sr-Cyrl-RS" dirty="0">
                <a:latin typeface="Georgia" pitchFamily="18" charset="0"/>
                <a:cs typeface="Arial" pitchFamily="34" charset="0"/>
              </a:rPr>
              <a:t>5</a:t>
            </a:r>
            <a:r>
              <a:rPr lang="sr-Latn-BA" dirty="0" smtClean="0">
                <a:latin typeface="Georgia" pitchFamily="18" charset="0"/>
                <a:cs typeface="Arial" pitchFamily="34" charset="0"/>
              </a:rPr>
              <a:t>. </a:t>
            </a:r>
            <a:r>
              <a:rPr lang="sr-Cyrl-RS" dirty="0" smtClean="0">
                <a:latin typeface="Georgia" pitchFamily="18" charset="0"/>
                <a:cs typeface="Arial" pitchFamily="34" charset="0"/>
              </a:rPr>
              <a:t>Електромиографска испитивања</a:t>
            </a:r>
          </a:p>
          <a:p>
            <a:r>
              <a:rPr lang="sr-Cyrl-RS" dirty="0">
                <a:latin typeface="Georgia" pitchFamily="18" charset="0"/>
                <a:cs typeface="Arial" pitchFamily="34" charset="0"/>
              </a:rPr>
              <a:t>6</a:t>
            </a:r>
            <a:r>
              <a:rPr lang="sr-Cyrl-RS" dirty="0" smtClean="0">
                <a:latin typeface="Georgia" pitchFamily="18" charset="0"/>
                <a:cs typeface="Arial" pitchFamily="34" charset="0"/>
              </a:rPr>
              <a:t>. Лабораторијска испитивања</a:t>
            </a:r>
            <a:endParaRPr lang="sr-Latn-BA" dirty="0" smtClean="0"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5" descr="034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37112"/>
            <a:ext cx="2611435" cy="172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http://www.ijps.org/articles/2011/44/3/images/ijps_2011_44_3_432_90814_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2843212" cy="171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jelena\Desktop\Predavanja 2017\Restaurativni blok\OPT krezub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91" y="4364044"/>
            <a:ext cx="269574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83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87220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388750" cy="2475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узима се подесним материјалом (иреверзибилни хидроколоид) и стандардном кашиком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обија се анатомски модел који служи за анализу и планирање протезе као и за израду загрижајних шаблона (уколико МВО нису очувани)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Cyrl-RS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1. ИЗРАДА  АНАТОМСКОГ ОТИСКА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026" name="Picture 2" descr="C:\Users\jelena\Desktop\Predavanja 2017\Restaurativni blok\otisak RPD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04449"/>
            <a:ext cx="3024336" cy="208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elena\Desktop\Predavanja 2017\Restaurativni blok\anatom otisa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17077" y="3697820"/>
            <a:ext cx="2132134" cy="304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76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15212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8108830" cy="80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зливање модела за студије од тврдог гипса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одел се излива након 20-30 мин. </a:t>
            </a: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 узимања анатомског отиска</a:t>
            </a:r>
            <a:endParaRPr lang="sr-Latn-BA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2. </a:t>
            </a:r>
            <a:r>
              <a:rPr lang="sr-Latn-BA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ИЗРАДА  МОДЕЛА ЗА СТУДИЈЕ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2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0" y="3932090"/>
            <a:ext cx="2793380" cy="2163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Slika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932090"/>
            <a:ext cx="2650259" cy="2163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0324" r="333"/>
          <a:stretch/>
        </p:blipFill>
        <p:spPr bwMode="auto">
          <a:xfrm>
            <a:off x="6444208" y="3932091"/>
            <a:ext cx="2304256" cy="216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13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252028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626469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388750" cy="2680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b="1" dirty="0">
                <a:solidFill>
                  <a:schemeClr val="accent2"/>
                </a:solidFill>
                <a:latin typeface="Georgia" pitchFamily="18" charset="0"/>
              </a:rPr>
              <a:t>а</a:t>
            </a: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нализа модела за студије у артикулатору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- анализа оклузије на дијагностичким моделима у полуподесивим артикулаторима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остојећи контакти антагониста се провјеравају у централном и ексцентричним положајима мандибуле (региструју се зуби у супра и инфраоклузији)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днос оклузалних наслона ПП са антагонистичким зубним низом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endParaRPr lang="sr-Cyrl-RS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382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3</a:t>
            </a: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sr-Latn-BA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АНАЛИЗА МОДЕЛА ЗА СТУДИЈЕ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5122" name="Picture 2" descr="C:\Users\jelena\Desktop\Predavanja 2017\Restaurativni blok\analiza u artikulator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49" y="4509120"/>
            <a:ext cx="80772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44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23528" y="2276872"/>
            <a:ext cx="6048673" cy="354910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2420888"/>
            <a:ext cx="6048672" cy="2911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анализа модела за студије у паралелометру: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дређивање екватора РЗ из правца помјерања протезе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дређивање правца уношења протезе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нализа апроксималних површина зуба 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ровјера подминираности РАГ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роцјена лингвалне подминираности доњих премолара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дређивање екватора РЗ из правца уношења протезе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егистробање одабраног правца уношења протезе</a:t>
            </a: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382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3</a:t>
            </a: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sr-Latn-BA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АНАЛИЗА МОДЕЛА ЗА СТУДИЈЕ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6146" name="Picture 2" descr="C:\Users\jelena\Desktop\Predavanja 2017\Restaurativni blok\vodece ravni 4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920" y="4653136"/>
            <a:ext cx="238323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jelena\Desktop\Predavanja 2017\Restaurativni blok\paralelomet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225" y="2132856"/>
            <a:ext cx="2447925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94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КРЕЗУБОСТ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39552" y="2636912"/>
            <a:ext cx="8064896" cy="25922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268760"/>
            <a:ext cx="82089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sr-Cyrl-RS" b="1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Основни циљ протетске терапије крезубог пацијента је обнављање облика и функције свих ткива која недостају.</a:t>
            </a:r>
            <a:endParaRPr lang="sr-Latn-BA" b="1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568" y="2492895"/>
            <a:ext cx="806489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Природна компензација инсуфицијентног зубног низа</a:t>
            </a: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екстракција једног или свих трећих молара, па и других молара</a:t>
            </a:r>
          </a:p>
          <a:p>
            <a:pPr marL="285750" indent="-285750">
              <a:buFontTx/>
              <a:buChar char="-"/>
            </a:pPr>
            <a:r>
              <a:rPr lang="sr-Cyrl-RS" sz="1600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и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змјене у фунцији, али без појаве сметњи</a:t>
            </a:r>
          </a:p>
          <a:p>
            <a:pPr marL="285750" indent="-285750">
              <a:buFontTx/>
              <a:buChar char="-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             </a:t>
            </a: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НИЈЕ НЕОПХОДНО ПРОТЕТСКО ЗБРИЊАВАЊЕ</a:t>
            </a:r>
            <a:endParaRPr lang="sr-Latn-BA" b="1" dirty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2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23528" y="2276872"/>
            <a:ext cx="4536504" cy="305577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2420888"/>
            <a:ext cx="4226506" cy="322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Препротетска припрема може бити: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endParaRPr lang="sr-Cyrl-RS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Орално-хируршка 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Пародонтолошка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Конзервативна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Ортодонтска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Протетска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382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4. ПРЕПРОТЕТСКА ПРИПРЕМА ПОТПОРНИХ ТКИВА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2" name="Picture 2" descr="C:\Users\jelena\Desktop\Predavanja 2017\Restaurativni blok\exostosis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861" y="2133059"/>
            <a:ext cx="3036588" cy="209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www.mojstomatolog.com.hr/wp-content/uploads/2012/01/kroni%C4%8Dni-karijes-na-zubnim-vratovi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5033" y="4614720"/>
            <a:ext cx="3019416" cy="1838616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89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49742" y="332656"/>
            <a:ext cx="7704856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ОРАЛНО-ХИРУРШКА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6242" y="2060848"/>
            <a:ext cx="4417766" cy="338437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742" y="1061120"/>
            <a:ext cx="491434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1. Орално-хируршка припрема</a:t>
            </a:r>
            <a:r>
              <a:rPr lang="sr-Latn-BA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568" y="1920607"/>
            <a:ext cx="373694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Вађење зуба или корјенова са лошом прогнозом</a:t>
            </a:r>
            <a:r>
              <a:rPr lang="sr-Latn-BA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, 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операција периапикалних промјена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Вађење зуба из протетских разлога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Препротетске хируршке интервенције у ужем смислу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3074" name="Picture 2" descr="C:\Users\jelena\Desktop\Predavanja 2017\Restaurativni blok\periapikalni proces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629" y="2306120"/>
            <a:ext cx="3592008" cy="264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59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ОРАЛНО-ХИРУРШКА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268760"/>
            <a:ext cx="734481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Препротетске хируршке корекције у ужем смислу</a:t>
            </a:r>
            <a:r>
              <a:rPr lang="sr-Latn-BA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49742" y="2120794"/>
            <a:ext cx="8406734" cy="222080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2052570"/>
            <a:ext cx="7776864" cy="248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Препротетске хируршке корекције на коштаним ткивима</a:t>
            </a: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Tx/>
              <a:buAutoNum type="arabicPeriod"/>
            </a:pPr>
            <a:r>
              <a:rPr lang="sr-Cyrl-RS" sz="1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Препротетске хируршке корекције на </a:t>
            </a:r>
            <a:r>
              <a:rPr lang="sr-Cyrl-RS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меким </a:t>
            </a:r>
            <a:r>
              <a:rPr lang="sr-Cyrl-RS" sz="1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ткивима</a:t>
            </a:r>
            <a:endParaRPr lang="sr-Latn-BA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Tx/>
              <a:buAutoNum type="arabicPeriod"/>
            </a:pPr>
            <a:r>
              <a:rPr lang="sr-Cyrl-RS" sz="1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Препротетске хируршке </a:t>
            </a:r>
            <a:r>
              <a:rPr lang="sr-Cyrl-RS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корекцијевисине алвеоларног наставка</a:t>
            </a:r>
            <a:endParaRPr lang="sr-Latn-BA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Cyrl-RS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4.   Препротетска хируршка уградња имплантата</a:t>
            </a:r>
            <a:endParaRPr lang="sr-Latn-BA" sz="1600" b="1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0" name="Picture 9" descr="http://www.dentistrytoday.com/Media/EditLiveJava/0604_Abrams_0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2" y="4627498"/>
            <a:ext cx="2682498" cy="1804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 descr="C:\Users\jelena\Desktop\Predavanja 2017\Restaurativni blok\Protetska hiperplazija 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627498"/>
            <a:ext cx="2592288" cy="180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jelena\Desktop\Predavanja 2017\Restaurativni blok\implantati cro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27499"/>
            <a:ext cx="2484276" cy="180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60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ПАРОДОНТОЛОШКА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268760"/>
            <a:ext cx="583264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2. Пародонтолошка препротетска припрема: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elena\Desktop\Predavanja 2017\Restaurativni blok\parod oboljenje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96" y="2563968"/>
            <a:ext cx="3652673" cy="236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elena\Desktop\Predavanja 2017\Restaurativni blok\parod oboljenje 2 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30643"/>
            <a:ext cx="3606800" cy="24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49496" y="4653136"/>
            <a:ext cx="37710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Каузалне (базичне) мјере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39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ПАРОДОНТОЛОШКА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268760"/>
            <a:ext cx="63367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2. Пародонтолошка препротетска припрема</a:t>
            </a:r>
            <a:r>
              <a:rPr lang="sr-Latn-BA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jelena\Desktop\Predavanja 2017\Restaurativni blok\parodontol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805825"/>
            <a:ext cx="3735516" cy="2365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elena\Desktop\Predavanja 2017\Restaurativni blok\parodontol  1 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05825"/>
            <a:ext cx="3679122" cy="239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49496" y="4653136"/>
            <a:ext cx="37710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Пародонтална хирургија</a:t>
            </a: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16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КОНЗЕРВАТИВНА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0" name="Picture 9" descr="http://www.mojstomatolog.com.hr/wp-content/uploads/2012/01/kroni%C4%8Dni-karijes-na-zubnim-vratovi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192" y="4149080"/>
            <a:ext cx="3702834" cy="2206840"/>
          </a:xfrm>
          <a:prstGeom prst="rect">
            <a:avLst/>
          </a:prstGeom>
          <a:noFill/>
        </p:spPr>
      </p:pic>
      <p:sp>
        <p:nvSpPr>
          <p:cNvPr id="12" name="Rounded Rectangle 11"/>
          <p:cNvSpPr/>
          <p:nvPr/>
        </p:nvSpPr>
        <p:spPr>
          <a:xfrm>
            <a:off x="449742" y="2166350"/>
            <a:ext cx="7434626" cy="159710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39552" y="1964236"/>
            <a:ext cx="7128792" cy="2466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брињавање свих каријеса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2.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клинастих ерозија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3.   </a:t>
            </a: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ијечење канала корјена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4.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лијечење периапикалних процеса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1333294"/>
            <a:ext cx="691276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3. Конзервативна припрема преосталих зуба</a:t>
            </a:r>
            <a:r>
              <a:rPr lang="sr-Latn-BA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jelena\Desktop\Predavanja 2017\Restaurativni blok\periapikalni proces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68" y="4179734"/>
            <a:ext cx="2177737" cy="219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elena\Desktop\Predavanja 2017\Restaurativni blok\periapikalni proces 3 cro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149080"/>
            <a:ext cx="2160240" cy="219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96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ОРТОДОНТСКА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28957" y="2078048"/>
            <a:ext cx="5887259" cy="180789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39552" y="1964237"/>
            <a:ext cx="5400600" cy="2823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Исправљање инклинираних постериорних РЗ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2.    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Затварање дијастема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3.    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Исправљање ротираних зуба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1333295"/>
            <a:ext cx="5400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4. Ортодонтска припрема РЗ</a:t>
            </a:r>
            <a:r>
              <a:rPr lang="sr-Latn-BA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jelena\Desktop\Predavanja 2017\Restaurativni blok\malpozicija cro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3474586" cy="2404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escription: Srodna sli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4099876"/>
            <a:ext cx="3384376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85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49743" y="2347270"/>
            <a:ext cx="4770328" cy="86570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23529" y="1964237"/>
            <a:ext cx="4680520" cy="353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Припрема лежишта за оклузалне и лингвалне наслоне</a:t>
            </a:r>
            <a:endParaRPr lang="sr-Latn-BA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1333295"/>
            <a:ext cx="5400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Протетска припрема РЗ</a:t>
            </a:r>
            <a:r>
              <a:rPr lang="sr-Latn-BA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jelena\Desktop\Predavanja 2017\Restaurativni blok\ležište za ON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12" y="4149080"/>
            <a:ext cx="3381700" cy="2274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elena\Desktop\Predavanja 2017\Restaurativni blok\Ležište za ON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964237"/>
            <a:ext cx="3335924" cy="2052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jelena\Desktop\Predavanja 2017\Restaurativni blok\Incizalni naslon cro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30499"/>
            <a:ext cx="3335925" cy="227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95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39552" y="1556792"/>
            <a:ext cx="5616625" cy="100811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49743" y="1388386"/>
            <a:ext cx="5706434" cy="3174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Припрема лежишта за оклузалне и лингвалне наслоне</a:t>
            </a:r>
            <a:endParaRPr lang="sr-Latn-BA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122" name="Picture 2" descr="C:\Users\jelena\Desktop\Predavanja 2017\Restaurativni blok\ležiste za ON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81997"/>
            <a:ext cx="5805264" cy="306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jelena\Desktop\Predavanja 2017\Restaurativni blok\lingv naslon 1 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388386"/>
            <a:ext cx="1934100" cy="211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jelena\Desktop\Predavanja 2017\Restaurativni blok\ON 5 cro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440" y="3918770"/>
            <a:ext cx="1993900" cy="208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60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28957" y="2060848"/>
            <a:ext cx="4211918" cy="453650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60626" y="1964237"/>
            <a:ext cx="3948580" cy="7088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Формирање водећих равни</a:t>
            </a:r>
            <a:endParaRPr lang="sr-Latn-BA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Бушење природних зуба и фрезовање НФН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Уклања се 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0,5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до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1 mm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глеђи са апроксималне површине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Заштита брушене површине је обавезна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Уколико се пређе глеђно-дентинска граница неопходно је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израдити намјенски инлеј или НФН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5428" y="1268760"/>
            <a:ext cx="553275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Протетска припрема РЗ</a:t>
            </a:r>
            <a:r>
              <a:rPr lang="sr-Latn-BA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:</a:t>
            </a: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jelena\Desktop\Predavanja 2017\Restaurativni blok\vodece ravni 1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52187"/>
            <a:ext cx="3751226" cy="19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elena\Desktop\Predavanja 2017\Restaurativni blok\vodece ravni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886" y="2197167"/>
            <a:ext cx="2971540" cy="182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75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КРЕЗУБОСТ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9742" y="1556793"/>
            <a:ext cx="8442738" cy="367240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742" y="1340769"/>
            <a:ext cx="829872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Артефицијална компензација инсуфицијентног зубног низа</a:t>
            </a:r>
          </a:p>
          <a:p>
            <a:pPr marL="285750" indent="-285750">
              <a:buFont typeface="Wingdings" pitchFamily="2" charset="2"/>
              <a:buChar char="§"/>
            </a:pP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- </a:t>
            </a:r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Фунционалне сметње </a:t>
            </a: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(</a:t>
            </a:r>
            <a:r>
              <a:rPr lang="sr-Cyrl-RS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промјене положаја зуба, промјене на алвеоларном наставку, промјене МВО, промјене у ТМЗ и мишићима, промјене у оклузије, сметње током жвакања, гутања, естетеске сметње, поремежаји у фонацији, психичке сметње</a:t>
            </a: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)</a:t>
            </a: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      </a:t>
            </a:r>
            <a:r>
              <a:rPr lang="sr-Cyrl-RS" sz="1600" b="1" dirty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sr-Cyrl-RS" sz="1600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sz="1600" b="1" dirty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                          </a:t>
            </a: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НЕОПХОДНО ПРОТЕТСКО ЗБРИЊАВАЊЕ ПП</a:t>
            </a:r>
          </a:p>
          <a:p>
            <a:endParaRPr lang="sr-Latn-BA" sz="1600" b="1" dirty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Cyrl-RS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Cyrl-RS" sz="1600" b="1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                                        Суфицијентна функција 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4176767" y="4170668"/>
            <a:ext cx="484632" cy="6184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BA"/>
          </a:p>
        </p:txBody>
      </p:sp>
      <p:pic>
        <p:nvPicPr>
          <p:cNvPr id="10" name="Picture 2" descr="C:\Users\jelena\Desktop\Predavanja 2017\Restaurativni blok\parod oboljenje 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89" y="4700642"/>
            <a:ext cx="2694543" cy="174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jelena\Desktop\Predavanja 2017\Restaurativni blok\malpozicija cro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00642"/>
            <a:ext cx="2573339" cy="1824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23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02315" y="1916832"/>
            <a:ext cx="4761773" cy="410445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95428" y="1772815"/>
            <a:ext cx="4668660" cy="552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Преобликовање оралних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површина РЗ</a:t>
            </a:r>
            <a:endParaRPr lang="sr-Latn-BA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q"/>
            </a:pPr>
            <a:endParaRPr lang="sr-Latn-BA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Индикација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: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Када је конвекситет оралних површина изражен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 зуб предвиђен да прихвати ОБУХВАТНУ КУКИЦУ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Успоставља се наглим пребрушавањем по највећем конвекситету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оралне површине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Обавезно полирање брушених површина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7170" name="Picture 2" descr="C:\Users\jelena\Desktop\Predavanja 2017\Restaurativni blok\preoblikovanje oraln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521" y="2708920"/>
            <a:ext cx="3358765" cy="221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22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2711" y="2824118"/>
            <a:ext cx="3943043" cy="271735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42711" y="2564904"/>
            <a:ext cx="3929289" cy="4535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Метода је неиназивна, а зуб задржава естетске карактеристике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Два начина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: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рије израде ПСП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ослије израде ПСП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4099" name="Picture 45" descr="Description: http://www.dentistrytoday.com/Media/EditLiveJava/0215_Low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014" y="2183904"/>
            <a:ext cx="3005850" cy="199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6" descr="Description: http://www.dentistrytoday.com/Media/EditLiveJava/0215_Lowe_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24" y="4401241"/>
            <a:ext cx="3034156" cy="1994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449742" y="1196753"/>
            <a:ext cx="5706434" cy="86409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q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Преобликовање вестибуларне површине РЗ</a:t>
            </a:r>
            <a:endParaRPr lang="en-US" b="1" dirty="0">
              <a:solidFill>
                <a:schemeClr val="accent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07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79512" y="3022169"/>
            <a:ext cx="2448272" cy="2520283"/>
            <a:chOff x="6964" y="792086"/>
            <a:chExt cx="2175649" cy="2520283"/>
          </a:xfrm>
          <a:solidFill>
            <a:schemeClr val="bg2">
              <a:lumMod val="50000"/>
            </a:schemeClr>
          </a:solidFill>
        </p:grpSpPr>
        <p:sp>
          <p:nvSpPr>
            <p:cNvPr id="7" name="Rounded Rectangle 6"/>
            <p:cNvSpPr/>
            <p:nvPr/>
          </p:nvSpPr>
          <p:spPr>
            <a:xfrm>
              <a:off x="6964" y="792086"/>
              <a:ext cx="2175649" cy="2520283"/>
            </a:xfrm>
            <a:prstGeom prst="roundRect">
              <a:avLst/>
            </a:pr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113170" y="898292"/>
              <a:ext cx="1963237" cy="2307871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Cyrl-RS" sz="1400" b="1" dirty="0" smtClean="0">
                  <a:latin typeface="Georgia" pitchFamily="18" charset="0"/>
                </a:rPr>
                <a:t>Дијагностички модел</a:t>
              </a:r>
              <a:endParaRPr lang="en-US" sz="1200" kern="1200" dirty="0">
                <a:latin typeface="Georgia" pitchFamily="18" charset="0"/>
              </a:endParaRPr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35496" y="1052736"/>
            <a:ext cx="7772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31540" y="332656"/>
            <a:ext cx="824491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sr-Latn-BA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cxnSp>
        <p:nvCxnSpPr>
          <p:cNvPr id="3" name="Elbow Connector 2"/>
          <p:cNvCxnSpPr/>
          <p:nvPr/>
        </p:nvCxnSpPr>
        <p:spPr>
          <a:xfrm rot="5400000" flipH="1" flipV="1">
            <a:off x="3183117" y="3523833"/>
            <a:ext cx="1710238" cy="1062119"/>
          </a:xfrm>
          <a:prstGeom prst="bentConnector3">
            <a:avLst>
              <a:gd name="adj1" fmla="val 100274"/>
            </a:avLst>
          </a:prstGeom>
          <a:ln w="28575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3190964" y="4757941"/>
            <a:ext cx="1746146" cy="1093649"/>
          </a:xfrm>
          <a:prstGeom prst="bentConnector3">
            <a:avLst>
              <a:gd name="adj1" fmla="val 100022"/>
            </a:avLst>
          </a:prstGeom>
          <a:ln w="28575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508270" y="4515500"/>
            <a:ext cx="98361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517213" y="4515500"/>
            <a:ext cx="1093649" cy="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4"/>
          <p:cNvSpPr/>
          <p:nvPr/>
        </p:nvSpPr>
        <p:spPr>
          <a:xfrm>
            <a:off x="4585529" y="2897363"/>
            <a:ext cx="2417799" cy="7090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ПЛАНИРАЊЕ НАМЈЕНСКИХ ИСПУНА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23" name="Rounded Rectangle 4"/>
          <p:cNvSpPr/>
          <p:nvPr/>
        </p:nvSpPr>
        <p:spPr>
          <a:xfrm>
            <a:off x="4640594" y="4200966"/>
            <a:ext cx="2362734" cy="7090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ИЗРАДА НАМЈЕНСКИХ ИСПУНА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24" name="Rounded Rectangle 4"/>
          <p:cNvSpPr/>
          <p:nvPr/>
        </p:nvSpPr>
        <p:spPr>
          <a:xfrm>
            <a:off x="4657539" y="5733256"/>
            <a:ext cx="2362734" cy="7090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СТАНДАРДНЕ ЛАБ. ФАЗЕ ИЗРАДЕ ПСП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449742" y="1196753"/>
            <a:ext cx="8010690" cy="86409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Преобликовање вестибуларне површине РЗ прије израде ПСП</a:t>
            </a:r>
            <a:endParaRPr lang="en-US" b="1" dirty="0">
              <a:solidFill>
                <a:schemeClr val="accent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8391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79512" y="3303032"/>
            <a:ext cx="2448272" cy="2520283"/>
            <a:chOff x="6964" y="792086"/>
            <a:chExt cx="2175649" cy="2520283"/>
          </a:xfrm>
          <a:solidFill>
            <a:schemeClr val="bg2">
              <a:lumMod val="50000"/>
            </a:schemeClr>
          </a:solidFill>
        </p:grpSpPr>
        <p:sp>
          <p:nvSpPr>
            <p:cNvPr id="7" name="Rounded Rectangle 6"/>
            <p:cNvSpPr/>
            <p:nvPr/>
          </p:nvSpPr>
          <p:spPr>
            <a:xfrm>
              <a:off x="6964" y="792086"/>
              <a:ext cx="2175649" cy="2520283"/>
            </a:xfrm>
            <a:prstGeom prst="roundRect">
              <a:avLst/>
            </a:pr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113170" y="898292"/>
              <a:ext cx="1963237" cy="2307871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Cyrl-RS" sz="1400" b="1" dirty="0" smtClean="0">
                  <a:latin typeface="Georgia" pitchFamily="18" charset="0"/>
                </a:rPr>
                <a:t>Дијагностички модел</a:t>
              </a:r>
              <a:endParaRPr lang="en-US" sz="1200" kern="1200" dirty="0">
                <a:latin typeface="Georgia" pitchFamily="18" charset="0"/>
              </a:endParaRPr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35496" y="1052736"/>
            <a:ext cx="7772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31540" y="332656"/>
            <a:ext cx="824491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sr-Latn-BA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cxnSp>
        <p:nvCxnSpPr>
          <p:cNvPr id="3" name="Elbow Connector 2"/>
          <p:cNvCxnSpPr/>
          <p:nvPr/>
        </p:nvCxnSpPr>
        <p:spPr>
          <a:xfrm rot="5400000" flipH="1" flipV="1">
            <a:off x="3167822" y="3232025"/>
            <a:ext cx="1710238" cy="1062119"/>
          </a:xfrm>
          <a:prstGeom prst="bentConnector3">
            <a:avLst>
              <a:gd name="adj1" fmla="val 100274"/>
            </a:avLst>
          </a:prstGeom>
          <a:ln w="28575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3165631" y="4889422"/>
            <a:ext cx="1746146" cy="1093649"/>
          </a:xfrm>
          <a:prstGeom prst="bentConnector3">
            <a:avLst>
              <a:gd name="adj1" fmla="val 100022"/>
            </a:avLst>
          </a:prstGeom>
          <a:ln w="28575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491881" y="5356807"/>
            <a:ext cx="1093649" cy="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020273" y="2420889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Уклањање старих испуна</a:t>
            </a:r>
            <a:r>
              <a:rPr lang="sr-Latn-BA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sr-Cyrl-RS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редукција глеђног ткива</a:t>
            </a:r>
            <a:r>
              <a:rPr lang="sr-Latn-BA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sr-Cyrl-RS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препарација нових кавитета </a:t>
            </a:r>
            <a:r>
              <a:rPr lang="sr-Latn-BA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II i V </a:t>
            </a:r>
            <a:r>
              <a:rPr lang="sr-Cyrl-RS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класе</a:t>
            </a:r>
            <a:endParaRPr lang="en-US" sz="12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20274" y="5951163"/>
            <a:ext cx="2016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Проба скелета ПСП и израда намјенских испуна</a:t>
            </a:r>
            <a:endParaRPr lang="en-US" sz="12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508269" y="4563174"/>
            <a:ext cx="983611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460349" y="3763084"/>
            <a:ext cx="1093649" cy="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4"/>
          <p:cNvSpPr/>
          <p:nvPr/>
        </p:nvSpPr>
        <p:spPr>
          <a:xfrm>
            <a:off x="4585530" y="2420889"/>
            <a:ext cx="2362734" cy="7090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ПРИПРЕМА РЗ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23" name="Rounded Rectangle 4"/>
          <p:cNvSpPr/>
          <p:nvPr/>
        </p:nvSpPr>
        <p:spPr>
          <a:xfrm>
            <a:off x="4585530" y="3408561"/>
            <a:ext cx="2362734" cy="7090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ИЗРАДА ВОШТАНИХ МОДЕЛА НАМЈЕНСКИХ ИСПУНА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24" name="Rounded Rectangle 4"/>
          <p:cNvSpPr/>
          <p:nvPr/>
        </p:nvSpPr>
        <p:spPr>
          <a:xfrm>
            <a:off x="4585530" y="4946685"/>
            <a:ext cx="2362734" cy="7090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СТАНДАРДНЕ ЛАБ. ФАЗЕ ИЗРАДЕ ПСП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27" name="Rounded Rectangle 4"/>
          <p:cNvSpPr/>
          <p:nvPr/>
        </p:nvSpPr>
        <p:spPr>
          <a:xfrm>
            <a:off x="4585530" y="5873639"/>
            <a:ext cx="2362734" cy="7090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r-Cyrl-RS" sz="1400" b="1" dirty="0" smtClean="0">
                <a:latin typeface="Georgia" pitchFamily="18" charset="0"/>
              </a:rPr>
              <a:t>ИЗРАДА НАМЈЕНСКИХ ИСПУНА</a:t>
            </a:r>
            <a:endParaRPr lang="sr-Latn-BA" sz="1400" b="1" dirty="0" smtClean="0">
              <a:latin typeface="Georg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20273" y="3408562"/>
            <a:ext cx="2016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Постављање воштаних испуна</a:t>
            </a:r>
            <a:r>
              <a:rPr lang="sr-Latn-BA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Cyrl-RS" sz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 фрезовање његових површина</a:t>
            </a:r>
            <a:endParaRPr lang="en-US" sz="12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449742" y="1196753"/>
            <a:ext cx="8226714" cy="86409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sr-Cyrl-RS" b="1" dirty="0">
                <a:solidFill>
                  <a:schemeClr val="accent2"/>
                </a:solidFill>
                <a:latin typeface="Georgia" pitchFamily="18" charset="0"/>
              </a:rPr>
              <a:t>Преобликовање вестибуларне површине РЗ </a:t>
            </a: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послије </a:t>
            </a:r>
            <a:r>
              <a:rPr lang="sr-Cyrl-RS" b="1" dirty="0">
                <a:solidFill>
                  <a:schemeClr val="accent2"/>
                </a:solidFill>
                <a:latin typeface="Georgia" pitchFamily="18" charset="0"/>
              </a:rPr>
              <a:t>израде ПСП</a:t>
            </a:r>
            <a:endParaRPr lang="en-US" b="1" dirty="0">
              <a:solidFill>
                <a:schemeClr val="accent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475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28956" y="2699810"/>
            <a:ext cx="4643979" cy="230586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95427" y="2521170"/>
            <a:ext cx="4577507" cy="417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6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Индикације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:                                                    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Када је потребно кориговати оклузију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Створити услове за прихватање елемената ПСП</a:t>
            </a:r>
            <a:endParaRPr lang="sr-Latn-BA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Рестаурирају изгубљена зубна ткива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5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sr-Latn-BA" sz="15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742" y="1379238"/>
            <a:ext cx="657053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Израда намјенских фиксних надокнада</a:t>
            </a:r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5" descr="Description: Rezultat slika za kennedy II cl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736" y="2772623"/>
            <a:ext cx="3219301" cy="2024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0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48432" y="1061121"/>
            <a:ext cx="8300032" cy="300621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r-Latn-BA" sz="1600" dirty="0">
              <a:solidFill>
                <a:schemeClr val="tx1"/>
              </a:solidFill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</a:rPr>
              <a:t>Улога НФН</a:t>
            </a:r>
            <a:r>
              <a:rPr lang="sr-Latn-BA" b="1" dirty="0" smtClean="0">
                <a:solidFill>
                  <a:schemeClr val="accent2"/>
                </a:solidFill>
                <a:latin typeface="Georgia" pitchFamily="18" charset="0"/>
              </a:rPr>
              <a:t>:</a:t>
            </a:r>
          </a:p>
          <a:p>
            <a:pPr marL="285750" indent="-285750">
              <a:buFont typeface="Wingdings" pitchFamily="2" charset="2"/>
              <a:buChar char="§"/>
            </a:pPr>
            <a:endParaRPr lang="sr-Latn-BA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РЗ се прилагођавају</a:t>
            </a:r>
            <a:r>
              <a:rPr lang="sr-Latn-BA" dirty="0" smtClean="0">
                <a:solidFill>
                  <a:schemeClr val="tx1"/>
                </a:solidFill>
                <a:latin typeface="Georgia" pitchFamily="18" charset="0"/>
              </a:rPr>
              <a:t>, </a:t>
            </a: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формирањем водећих површина</a:t>
            </a:r>
            <a:r>
              <a:rPr lang="sr-Latn-BA" dirty="0" smtClean="0">
                <a:solidFill>
                  <a:schemeClr val="tx1"/>
                </a:solidFill>
                <a:latin typeface="Georgia" pitchFamily="18" charset="0"/>
              </a:rPr>
              <a:t>, </a:t>
            </a: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најповољнијем путу уношења ПСП</a:t>
            </a:r>
            <a:endParaRPr lang="sr-Latn-BA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Ублажава огромна испупчења на зубу</a:t>
            </a:r>
            <a:endParaRPr lang="sr-Latn-BA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Повећава испупченост зуба</a:t>
            </a:r>
            <a:r>
              <a:rPr lang="sr-Latn-BA" dirty="0" smtClean="0">
                <a:solidFill>
                  <a:schemeClr val="tx1"/>
                </a:solidFill>
                <a:latin typeface="Georgia" pitchFamily="18" charset="0"/>
              </a:rPr>
              <a:t> (</a:t>
            </a: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орално нагнути зуби</a:t>
            </a:r>
            <a:r>
              <a:rPr lang="sr-Latn-BA" dirty="0" smtClean="0">
                <a:solidFill>
                  <a:schemeClr val="tx1"/>
                </a:solidFill>
                <a:latin typeface="Georgia" pitchFamily="18" charset="0"/>
              </a:rPr>
              <a:t>)</a:t>
            </a: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Стварају лежиште за ОН</a:t>
            </a:r>
            <a:endParaRPr lang="sr-Latn-BA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Изграђују се усјеци,</a:t>
            </a:r>
            <a:r>
              <a:rPr lang="sr-Latn-BA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степеници и граничници на предњим зубима због стабилизације ПСП</a:t>
            </a:r>
            <a:endParaRPr lang="sr-Latn-BA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Урезују проксимални жљебови за смјештај ретенционих и стабилизационих елемената ПСП</a:t>
            </a:r>
            <a:endParaRPr lang="sr-Latn-BA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endParaRPr lang="sr-Latn-BA" sz="1600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endParaRPr lang="en-US" sz="1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2051" name="Picture 3" descr="C:\Users\jelena\Desktop\Predavanja 2017\Restaurativni blok\Atecme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83478"/>
            <a:ext cx="3240360" cy="245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jelena\Desktop\Predavanja 2017\Restaurativni blok\atec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21088"/>
            <a:ext cx="3312902" cy="241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20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ПРОТЕТСКА ПРИПРЕМА ПОТПОРНИХ ТКИВА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5428" y="1412337"/>
            <a:ext cx="3736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48432" y="1196753"/>
            <a:ext cx="8300032" cy="129614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r-Latn-BA" sz="1600" dirty="0">
              <a:solidFill>
                <a:schemeClr val="tx1"/>
              </a:solidFill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b="1" dirty="0" smtClean="0">
                <a:solidFill>
                  <a:schemeClr val="tx1"/>
                </a:solidFill>
                <a:latin typeface="Georgia" pitchFamily="18" charset="0"/>
              </a:rPr>
              <a:t>Најчешће индиковане НФН су</a:t>
            </a:r>
            <a:r>
              <a:rPr lang="sr-Latn-BA" b="1" dirty="0" smtClean="0">
                <a:solidFill>
                  <a:schemeClr val="tx1"/>
                </a:solidFill>
                <a:latin typeface="Georgia" pitchFamily="18" charset="0"/>
              </a:rPr>
              <a:t>:</a:t>
            </a:r>
          </a:p>
          <a:p>
            <a:pPr marL="285750" indent="-285750">
              <a:buFont typeface="Wingdings" pitchFamily="2" charset="2"/>
              <a:buChar char="§"/>
            </a:pPr>
            <a:endParaRPr lang="sr-Latn-BA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ИНЛЕЈИ</a:t>
            </a:r>
            <a:endParaRPr lang="sr-Latn-BA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ДЈЕЛИМИЧНЕ КРУНЕ</a:t>
            </a:r>
            <a:endParaRPr lang="sr-Latn-BA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solidFill>
                  <a:schemeClr val="tx1"/>
                </a:solidFill>
                <a:latin typeface="Georgia" pitchFamily="18" charset="0"/>
              </a:rPr>
              <a:t>ЦИЈЕЛЕ КРУНЕ</a:t>
            </a:r>
            <a:endParaRPr lang="sr-Latn-BA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342900" indent="-342900">
              <a:buAutoNum type="arabicPeriod"/>
            </a:pPr>
            <a:endParaRPr lang="en-US" sz="1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3074" name="Picture 2" descr="C:\Users\jelena\Desktop\Predavanja 2017\Restaurativni blok\cast-restorations-1-638 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868604"/>
            <a:ext cx="4568964" cy="184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escription: Rezultat slika za kennedy II clas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5" b="56758"/>
          <a:stretch/>
        </p:blipFill>
        <p:spPr bwMode="auto">
          <a:xfrm>
            <a:off x="899592" y="2708920"/>
            <a:ext cx="2440265" cy="1972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&amp;Scy;&amp;rcy;&amp;ocy;&amp;dcy;&amp;ncy;&amp;acy; &amp;scy;&amp;lcy;&amp;icy;&amp;kcy;&amp;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45" y="2708920"/>
            <a:ext cx="2384479" cy="197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70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94421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8" y="1988840"/>
            <a:ext cx="7892805" cy="2594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Материјали за израду дефинитивног отиска: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Отисак еластомерима у индивидуалној кашици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Отисак еластомерима у стандардној кашици (двофазни и једнофазни отисак)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Отисак алгинатом у стандардној кашици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endParaRPr lang="sr-Cyrl-RS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5. ИЗРАДА  ДЕФИНИТИВНОГ ОТИСКА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2050" name="Picture 2" descr="C:\Users\jelena\Desktop\Predavanja 2017\Restaurativni blok\elastom otisa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r="11847"/>
          <a:stretch/>
        </p:blipFill>
        <p:spPr bwMode="auto">
          <a:xfrm>
            <a:off x="1043608" y="4267200"/>
            <a:ext cx="2855235" cy="221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elena\Desktop\Predavanja 2017\Restaurativni blok\elastomerni otisak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5" r="18936" b="7215"/>
          <a:stretch/>
        </p:blipFill>
        <p:spPr bwMode="auto">
          <a:xfrm>
            <a:off x="5076056" y="4267200"/>
            <a:ext cx="2808312" cy="221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04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36815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8" y="1988840"/>
            <a:ext cx="7892805" cy="1908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Изливање дефинитивног радног модела од тврдог гипса (класа </a:t>
            </a:r>
            <a:r>
              <a:rPr lang="sr-Latn-BA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IV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)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Припрема и дублирање радног модела у ватросталној маси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Израда воштаног модела скелета протезе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sr-Cyrl-RS" sz="16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5. ИЗРАДА  СКЕЛЕТА ПСП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4" t="5279" r="3872" b="6526"/>
          <a:stretch/>
        </p:blipFill>
        <p:spPr bwMode="auto">
          <a:xfrm>
            <a:off x="388575" y="3897761"/>
            <a:ext cx="2448273" cy="1811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7" t="4894" r="7743" b="4046"/>
          <a:stretch/>
        </p:blipFill>
        <p:spPr bwMode="auto">
          <a:xfrm>
            <a:off x="6040581" y="3865146"/>
            <a:ext cx="2347842" cy="1811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095" y="3897760"/>
            <a:ext cx="2527850" cy="1811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88575" y="5709214"/>
            <a:ext cx="8575913" cy="600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14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Припремљени радни модел            Калуп за дублирање                    Израда воштаног модела  скелета</a:t>
            </a:r>
          </a:p>
          <a:p>
            <a:r>
              <a:rPr lang="sr-Cyrl-RS" sz="14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 кивети за дублирање</a:t>
            </a:r>
            <a:endParaRPr lang="en-US" sz="14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98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08157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8" y="1988840"/>
            <a:ext cx="7892805" cy="1081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Постављање уливних канала и улагање воштаног модела скелета протезе у ватростални блок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5. ИЗРАДА  СКЕЛЕТА ПСП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8575" y="5709214"/>
            <a:ext cx="8575913" cy="600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14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Постављање уливних канала           Модел фиксиран у кивету                 Уливање уложне масе</a:t>
            </a:r>
          </a:p>
          <a:p>
            <a:endParaRPr lang="en-US" sz="14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9" y="3914184"/>
            <a:ext cx="24193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3" t="5976" r="8938" b="4448"/>
          <a:stretch/>
        </p:blipFill>
        <p:spPr bwMode="auto">
          <a:xfrm>
            <a:off x="3419872" y="3914184"/>
            <a:ext cx="2260492" cy="170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t="4337" r="8188" b="4337"/>
          <a:stretch/>
        </p:blipFill>
        <p:spPr bwMode="auto">
          <a:xfrm>
            <a:off x="6084169" y="3914184"/>
            <a:ext cx="2116306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66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КРЕЗУБОСТ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9742" y="2060848"/>
            <a:ext cx="8154706" cy="201622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268760"/>
            <a:ext cx="820891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КЛАСИФИКАЦИЈА ПП: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9552" y="2204865"/>
            <a:ext cx="820891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Подјела ПП по начину ослањања:          Подјела по трајности ЗН:</a:t>
            </a:r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1. слузокожно ослоњена протеза                                    1. привремене</a:t>
            </a:r>
          </a:p>
          <a:p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2. дентално ослоњена протеза                                        2. условно трајне</a:t>
            </a:r>
          </a:p>
          <a:p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3. протеза са мјешовитим ослањањем                          3. трајне</a:t>
            </a:r>
          </a:p>
          <a:p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4. осеално ношена протеза или протеза </a:t>
            </a:r>
          </a:p>
          <a:p>
            <a:r>
              <a:rPr lang="sr-Cyrl-RS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   на имплантатима</a:t>
            </a:r>
          </a:p>
          <a:p>
            <a:pPr marL="285750" indent="-285750">
              <a:buFontTx/>
              <a:buChar char="-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050" name="Picture 2" descr="C:\Users\jelena\Desktop\Predavanja 2017\Restaurativni blok\Kennedy IV imp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75" t="46034" r="1837" b="-493"/>
          <a:stretch/>
        </p:blipFill>
        <p:spPr bwMode="auto">
          <a:xfrm>
            <a:off x="2934652" y="4602343"/>
            <a:ext cx="2968862" cy="203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elena\Desktop\Predavanja 2017\Restaurativni blok\Kennedy IV 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80080"/>
            <a:ext cx="2657663" cy="200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5" descr="&amp;Rcy;&amp;iecy;&amp;zcy;&amp;ucy;&amp;lcy;&amp;tcy;&amp;acy;&amp;tcy; &amp;scy;&amp;lcy;&amp;icy;&amp;kcy;&amp;acy; &amp;zcy;&amp;acy; removable partial den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BA"/>
          </a:p>
        </p:txBody>
      </p:sp>
      <p:pic>
        <p:nvPicPr>
          <p:cNvPr id="4098" name="Picture 2" descr="C:\Users\jelena\Desktop\Predavanja 2017\Restaurativni blok\PP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12" y="4725144"/>
            <a:ext cx="2554159" cy="191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58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72819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704856" cy="1943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Предгријевање и жарење ватросталног блока, топљење и ливење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Хлађење и разбијање ватросталног блока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Пјескирање и одсјецање уливних канала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Механичка и електрохемијска обрада и полирање скелета протезе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sr-Latn-BA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5. ИЗРАДА  СКЕЛЕТА ПСП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8575" y="5709214"/>
            <a:ext cx="8575913" cy="600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14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Предгријевање, жарење                      Одсјецање уливних канала             Обрада скелета</a:t>
            </a:r>
          </a:p>
          <a:p>
            <a:endParaRPr lang="en-US" sz="14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" t="2704" r="6404" b="3527"/>
          <a:stretch/>
        </p:blipFill>
        <p:spPr bwMode="auto">
          <a:xfrm>
            <a:off x="683568" y="3877443"/>
            <a:ext cx="2232248" cy="169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846" y="3877443"/>
            <a:ext cx="2238375" cy="169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577" y="3877442"/>
            <a:ext cx="2228850" cy="1695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0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65618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704856" cy="1091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 добро лежање скелета на потпорним ткивима указује прецизан контакт, без међупростора, металног скелета са зубима!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Одређивање МВО, избор вјештачких зуба</a:t>
            </a:r>
            <a:endParaRPr lang="sr-Latn-BA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382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6. ПРОБА СКЕЛЕТА И ОДРЕЂИВАЊЕ МВО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8194" name="Picture 2" descr="&amp;Rcy;&amp;iecy;&amp;zcy;&amp;ucy;&amp;lcy;&amp;tcy;&amp;acy;&amp;tcy; &amp;scy;&amp;lcy;&amp;icy;&amp;kcy;&amp;acy; &amp;zcy;&amp;acy; occlusal jaw RP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05064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93822"/>
            <a:ext cx="3423866" cy="215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374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65618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704856" cy="158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Преношење модела у артикулатор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Припрема модела за постављање зуба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Постава вјештачких зуба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Моделовање протезних седала</a:t>
            </a:r>
            <a:endParaRPr lang="sr-Latn-BA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7</a:t>
            </a: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 ПОСТАВА ЗУБА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3074" name="Picture 2" descr="C:\Users\jelena\Desktop\Predavanja 2017\Restaurativni blok\Proba postave 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6" r="4692"/>
          <a:stretch/>
        </p:blipFill>
        <p:spPr bwMode="auto">
          <a:xfrm>
            <a:off x="827584" y="4149080"/>
            <a:ext cx="3273361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elena\Desktop\Predavanja 2017\Restaurativni blok\Proba postave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921" y="4149079"/>
            <a:ext cx="3067050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95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844824"/>
            <a:ext cx="7892806" cy="432048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704856" cy="402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Прије  пробе у устима, модели протеза се анализирају у </a:t>
            </a: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АРТИКУЛАТОРУ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Провјерава се: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тачност налијегања металног скелета и протезних седала на радни модел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ужина протезних седала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оложај вјештачких зуба према РАГ и њихов однос према агонистима и антагонистима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AutoNum type="arabicPeriod"/>
            </a:pPr>
            <a:endParaRPr lang="sr-Cyrl-RS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Проба у устима пацијента 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(анализа ОР, верткалне димензије, провјера централног положаја мандибуле, анализа положаја зуба)</a:t>
            </a:r>
            <a:endParaRPr lang="sr-Latn-BA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8. ПРОБА МОДЕЛА ПРОТЕЗЕ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5863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704856" cy="158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е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вентуална корекција у постави зуба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ефинитивно моделовање протезних седала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олимеризација акрилата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брада полимеризоване протезе</a:t>
            </a:r>
            <a:endParaRPr lang="sr-Latn-BA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9</a:t>
            </a: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 ПОЛИМЕРИЗАЦИЈА АКРИЛАТА, ОБРАДА ПРОТЕЗЕ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46" y="3789040"/>
            <a:ext cx="4755873" cy="278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97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15863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704856" cy="158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ношење протезе на потпорна ткива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рилагођавање гингивалне површине ПП потпорним ткивима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клузалне сметње металног скелета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ровјера и оклузално уравнотежење</a:t>
            </a:r>
            <a:endParaRPr lang="sr-Latn-BA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382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10. ПРЕДАЈА ПАРЦИЈАЛНЕ ПРОТЕЗЕ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098" name="Picture 2" descr="C:\Users\jelena\Desktop\Predavanja 2017\Restaurativni blok\Kennedy IV 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964" y="3847784"/>
            <a:ext cx="3663460" cy="251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&amp;Rcy;&amp;iecy;&amp;zcy;&amp;ucy;&amp;lcy;&amp;tcy;&amp;acy;&amp;tcy; &amp;scy;&amp;lcy;&amp;icy;&amp;kcy;&amp;acy; &amp;zcy;&amp;acy; occlusal jaw RP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12284"/>
            <a:ext cx="3569442" cy="235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67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95618" y="1988840"/>
            <a:ext cx="7892806" cy="410445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495618" y="963929"/>
            <a:ext cx="77048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19" y="1988840"/>
            <a:ext cx="7704856" cy="4335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Љекар треба да прати адаптацију пацијента на ПП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Пацијент треба да долази на </a:t>
            </a:r>
            <a:r>
              <a:rPr lang="sr-Cyrl-RS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контролне прегледе</a:t>
            </a:r>
            <a:endParaRPr lang="sr-Cyrl-RS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Коректуре ПП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Бол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Лабаве протезе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Фонетске сметње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Изглед пацијента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Отежана функција жвакања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гађење</a:t>
            </a: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endParaRPr lang="sr-Cyrl-RS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 algn="just">
              <a:lnSpc>
                <a:spcPct val="114000"/>
              </a:lnSpc>
              <a:spcAft>
                <a:spcPts val="600"/>
              </a:spcAft>
              <a:buFontTx/>
              <a:buChar char="-"/>
            </a:pPr>
            <a:endParaRPr lang="sr-Latn-BA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619" y="1334196"/>
            <a:ext cx="8108830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Cyrl-RS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11. КОНТРОЛНИ ПРЕГЛЕДИ </a:t>
            </a:r>
            <a:endParaRPr lang="sr-Latn-BA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41764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ПАРЦИЈАЛНА ПРОТЕЗА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05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sr-Latn-BA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9552" y="5517232"/>
            <a:ext cx="79208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3200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ХВАЛА ВАМ НА ПАЖЊИ</a:t>
            </a:r>
            <a:r>
              <a:rPr lang="sr-Latn-BA" sz="3200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!</a:t>
            </a:r>
            <a:endParaRPr lang="en-US" sz="3200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БИОСТАТИКА ПАРЦИЈАЛНЕ ПРОТЕЗЕ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9742" y="2060848"/>
            <a:ext cx="8154706" cy="201622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268760"/>
            <a:ext cx="820891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БИОСТАТИКА ПП-наука о равнотежи сила у биолошком систему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sr-Latn-B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9552" y="2204865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Прихватање оклузалних и других сила и преношење на потпорна ткива у физиолошким границама</a:t>
            </a:r>
          </a:p>
          <a:p>
            <a:pPr marL="285750" indent="-285750">
              <a:buFont typeface="Wingdings" pitchFamily="2" charset="2"/>
              <a:buChar char="§"/>
            </a:pP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>
                <a:latin typeface="Georgia" pitchFamily="18" charset="0"/>
              </a:rPr>
              <a:t>Проблем у планирању ПСП је како једнакомјерно расподелити силе на пародонцијим зуба и мукопериост безубог алвеоларног гребена</a:t>
            </a:r>
            <a:endParaRPr lang="en-US" dirty="0">
              <a:latin typeface="Georgia" pitchFamily="18" charset="0"/>
            </a:endParaRPr>
          </a:p>
          <a:p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AutoShape 5" descr="&amp;Rcy;&amp;iecy;&amp;zcy;&amp;ucy;&amp;lcy;&amp;tcy;&amp;acy;&amp;tcy; &amp;scy;&amp;lcy;&amp;icy;&amp;kcy;&amp;acy; &amp;zcy;&amp;acy; removable partial den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BA"/>
          </a:p>
        </p:txBody>
      </p:sp>
      <p:pic>
        <p:nvPicPr>
          <p:cNvPr id="12" name="Picture 2" descr="D:\Skenirano za predavanja\2013-11-08\Top-017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4980" y="4581128"/>
            <a:ext cx="2870066" cy="200024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94573" y="4581337"/>
            <a:ext cx="5643570" cy="201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5718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БИОСТАТИКА ПАРЦИЈАЛНЕ ПРОТЕЗЕ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07975" y="1772816"/>
            <a:ext cx="8584505" cy="273630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741" y="1061120"/>
            <a:ext cx="8298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СТАТИКА СЛОБОДНОГ СЕДЛА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741" y="1538174"/>
            <a:ext cx="8298723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Равномјерно оптерећење потпорних ткива је </a:t>
            </a: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немогуће</a:t>
            </a: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Оптерећење гингивално ношеног  слободног седла је најправилније у </a:t>
            </a: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средњој трећини</a:t>
            </a:r>
            <a:endParaRPr lang="sr-Cyrl-RS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Оптерећење </a:t>
            </a: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у мезијалној трећини </a:t>
            </a: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је неповољно и потребно га је неутралисати (еластична веза слободног седла и РЗ)</a:t>
            </a:r>
            <a:endParaRPr lang="sr-Cyrl-RS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Оптерећење у </a:t>
            </a:r>
            <a:r>
              <a:rPr lang="sr-Cyrl-RS" b="1" dirty="0" smtClean="0">
                <a:solidFill>
                  <a:schemeClr val="accent2"/>
                </a:solidFill>
                <a:latin typeface="Georgia" pitchFamily="18" charset="0"/>
                <a:cs typeface="Arial" pitchFamily="34" charset="0"/>
              </a:rPr>
              <a:t>дисталној трећини </a:t>
            </a:r>
            <a:r>
              <a:rPr lang="sr-Cyrl-RS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је неповољно и потребно га је неутралисати (</a:t>
            </a:r>
            <a:r>
              <a:rPr lang="sr-Cyrl-RS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максималном екстензијом седла и редукованаом оклузалном површином </a:t>
            </a:r>
            <a:r>
              <a:rPr lang="sr-Cyrl-RS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вјештачких зуба</a:t>
            </a:r>
            <a:endParaRPr lang="en-US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AutoShape 5" descr="&amp;Rcy;&amp;iecy;&amp;zcy;&amp;ucy;&amp;lcy;&amp;tcy;&amp;acy;&amp;tcy; &amp;scy;&amp;lcy;&amp;icy;&amp;kcy;&amp;acy; &amp;zcy;&amp;acy; removable partial den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BA"/>
          </a:p>
        </p:txBody>
      </p:sp>
      <p:pic>
        <p:nvPicPr>
          <p:cNvPr id="10" name="Picture 2" descr="C:\Users\jelena\Desktop\Predavanja 2017\Restaurativni blok\slob sedl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3581" y="4653136"/>
            <a:ext cx="8045661" cy="182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7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СТАБИЛИЗАЦИЈА ПАРЦИЈАЛНЕ ПРОТЕЗЕ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07975" y="1772816"/>
            <a:ext cx="8584505" cy="381642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sr-Latn-BA" sz="1400" i="1" dirty="0" smtClean="0">
                <a:latin typeface="Georgia" pitchFamily="18" charset="0"/>
              </a:rPr>
              <a:t>5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endParaRPr lang="sr-Latn-BA" sz="1400" i="1" baseline="30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741" y="1061120"/>
            <a:ext cx="8298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СТАБИЛИЗАЦИЈА ПП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741" y="1538174"/>
            <a:ext cx="8298723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>
                <a:latin typeface="Georgia" pitchFamily="18" charset="0"/>
              </a:rPr>
              <a:t>С</a:t>
            </a:r>
            <a:r>
              <a:rPr lang="en-US" dirty="0" err="1">
                <a:latin typeface="Georgia" pitchFamily="18" charset="0"/>
              </a:rPr>
              <a:t>војство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протезе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да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се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одупре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силама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које</a:t>
            </a:r>
            <a:r>
              <a:rPr lang="sr-Cyrl-R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настоје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да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је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пом</a:t>
            </a:r>
            <a:r>
              <a:rPr lang="sr-Cyrl-CS" dirty="0">
                <a:latin typeface="Georgia" pitchFamily="18" charset="0"/>
              </a:rPr>
              <a:t>ј</a:t>
            </a:r>
            <a:r>
              <a:rPr lang="en-US" dirty="0" err="1">
                <a:latin typeface="Georgia" pitchFamily="18" charset="0"/>
              </a:rPr>
              <a:t>ере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из</a:t>
            </a:r>
            <a:r>
              <a:rPr lang="en-US" dirty="0">
                <a:latin typeface="Georgia" pitchFamily="18" charset="0"/>
              </a:rPr>
              <a:t> </a:t>
            </a:r>
            <a:r>
              <a:rPr lang="en-US" dirty="0" err="1">
                <a:latin typeface="Georgia" pitchFamily="18" charset="0"/>
              </a:rPr>
              <a:t>равнотежног</a:t>
            </a:r>
            <a:r>
              <a:rPr lang="en-US" dirty="0">
                <a:latin typeface="Georgia" pitchFamily="18" charset="0"/>
              </a:rPr>
              <a:t>  </a:t>
            </a:r>
            <a:r>
              <a:rPr lang="en-US" dirty="0" err="1" smtClean="0">
                <a:latin typeface="Georgia" pitchFamily="18" charset="0"/>
              </a:rPr>
              <a:t>положаја</a:t>
            </a:r>
            <a:endParaRPr lang="sr-Cyrl-RS" dirty="0" smtClean="0"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>
                <a:latin typeface="Georgia" pitchFamily="18" charset="0"/>
              </a:rPr>
              <a:t>Израдити протезу са минималном ретенцијом уз максималну </a:t>
            </a:r>
            <a:r>
              <a:rPr lang="sr-Cyrl-RS" dirty="0" smtClean="0">
                <a:latin typeface="Georgia" pitchFamily="18" charset="0"/>
              </a:rPr>
              <a:t>стабилизацију</a:t>
            </a:r>
          </a:p>
          <a:p>
            <a:pPr marL="285750" indent="-285750">
              <a:buFont typeface="Wingdings" pitchFamily="2" charset="2"/>
              <a:buChar char="§"/>
            </a:pPr>
            <a:endParaRPr lang="sr-Cyrl-RS" dirty="0"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>
                <a:latin typeface="Georgia" pitchFamily="18" charset="0"/>
              </a:rPr>
              <a:t>Стабилизаторе поставити што даље од седла које се </a:t>
            </a:r>
            <a:r>
              <a:rPr lang="sr-Cyrl-RS" dirty="0" smtClean="0">
                <a:latin typeface="Georgia" pitchFamily="18" charset="0"/>
              </a:rPr>
              <a:t>стабилизује</a:t>
            </a:r>
          </a:p>
          <a:p>
            <a:pPr marL="285750" indent="-285750">
              <a:buFont typeface="Wingdings" pitchFamily="2" charset="2"/>
              <a:buChar char="§"/>
            </a:pPr>
            <a:endParaRPr lang="sr-Cyrl-RS" dirty="0"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sr-Cyrl-RS" dirty="0">
                <a:latin typeface="Georgia" pitchFamily="18" charset="0"/>
              </a:rPr>
              <a:t>Ефиксаност </a:t>
            </a:r>
            <a:r>
              <a:rPr lang="sr-Cyrl-RS" dirty="0" smtClean="0">
                <a:latin typeface="Georgia" pitchFamily="18" charset="0"/>
              </a:rPr>
              <a:t>стабилизатора</a:t>
            </a:r>
          </a:p>
          <a:p>
            <a:pPr marL="342900" indent="-342900">
              <a:buAutoNum type="arabicPeriod"/>
            </a:pPr>
            <a:r>
              <a:rPr lang="sr-Cyrl-RS" dirty="0" smtClean="0">
                <a:latin typeface="Georgia" pitchFamily="18" charset="0"/>
              </a:rPr>
              <a:t>Мирно </a:t>
            </a:r>
            <a:r>
              <a:rPr lang="sr-Cyrl-RS" dirty="0">
                <a:latin typeface="Georgia" pitchFamily="18" charset="0"/>
              </a:rPr>
              <a:t>лежање окл. </a:t>
            </a:r>
            <a:r>
              <a:rPr lang="sr-Cyrl-RS" dirty="0">
                <a:latin typeface="Georgia" pitchFamily="18" charset="0"/>
              </a:rPr>
              <a:t>н</a:t>
            </a:r>
            <a:r>
              <a:rPr lang="sr-Cyrl-RS" dirty="0" smtClean="0">
                <a:latin typeface="Georgia" pitchFamily="18" charset="0"/>
              </a:rPr>
              <a:t>аслона</a:t>
            </a:r>
            <a:endParaRPr lang="sr-Cyrl-RS" dirty="0" smtClean="0">
              <a:latin typeface="Georgia" pitchFamily="18" charset="0"/>
            </a:endParaRPr>
          </a:p>
          <a:p>
            <a:pPr marL="342900" indent="-342900">
              <a:buAutoNum type="arabicPeriod"/>
            </a:pPr>
            <a:r>
              <a:rPr lang="sr-Cyrl-RS" dirty="0" smtClean="0">
                <a:latin typeface="Georgia" pitchFamily="18" charset="0"/>
              </a:rPr>
              <a:t>Удаљеност </a:t>
            </a:r>
            <a:r>
              <a:rPr lang="sr-Cyrl-RS" dirty="0">
                <a:latin typeface="Georgia" pitchFamily="18" charset="0"/>
              </a:rPr>
              <a:t>од ротационе </a:t>
            </a:r>
            <a:r>
              <a:rPr lang="sr-Cyrl-RS" dirty="0" smtClean="0">
                <a:latin typeface="Georgia" pitchFamily="18" charset="0"/>
              </a:rPr>
              <a:t>линије</a:t>
            </a:r>
          </a:p>
          <a:p>
            <a:pPr marL="342900" indent="-342900">
              <a:buAutoNum type="arabicPeriod"/>
            </a:pPr>
            <a:r>
              <a:rPr lang="sr-Cyrl-RS" dirty="0" smtClean="0">
                <a:latin typeface="Georgia" pitchFamily="18" charset="0"/>
              </a:rPr>
              <a:t>Крутост </a:t>
            </a:r>
            <a:r>
              <a:rPr lang="sr-Cyrl-RS" dirty="0">
                <a:latin typeface="Georgia" pitchFamily="18" charset="0"/>
              </a:rPr>
              <a:t>мале </a:t>
            </a:r>
            <a:r>
              <a:rPr lang="sr-Cyrl-RS" dirty="0" smtClean="0">
                <a:latin typeface="Georgia" pitchFamily="18" charset="0"/>
              </a:rPr>
              <a:t>спојнице</a:t>
            </a:r>
          </a:p>
          <a:p>
            <a:pPr marL="342900" indent="-342900">
              <a:buAutoNum type="arabicPeriod"/>
            </a:pPr>
            <a:r>
              <a:rPr lang="sr-Cyrl-RS" dirty="0" smtClean="0">
                <a:latin typeface="Georgia" pitchFamily="18" charset="0"/>
              </a:rPr>
              <a:t>Избор </a:t>
            </a:r>
            <a:r>
              <a:rPr lang="sr-Cyrl-RS" dirty="0">
                <a:latin typeface="Georgia" pitchFamily="18" charset="0"/>
              </a:rPr>
              <a:t>ретенционог зуба</a:t>
            </a: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AutoShape 5" descr="&amp;Rcy;&amp;iecy;&amp;zcy;&amp;ucy;&amp;lcy;&amp;tcy;&amp;acy;&amp;tcy; &amp;scy;&amp;lcy;&amp;icy;&amp;kcy;&amp;acy; &amp;zcy;&amp;acy; removable partial den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34735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СТАБИЛИЗАЦИЈА ПАРЦИЈАЛНЕ ПРОТЕЗЕ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741" y="1061120"/>
            <a:ext cx="8298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СТАБИЛИЗАЦИЈА ПП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741" y="1538174"/>
            <a:ext cx="829872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AutoShape 5" descr="&amp;Rcy;&amp;iecy;&amp;zcy;&amp;ucy;&amp;lcy;&amp;tcy;&amp;acy;&amp;tcy; &amp;scy;&amp;lcy;&amp;icy;&amp;kcy;&amp;acy; &amp;zcy;&amp;acy; removable partial den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BA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790" y="2015227"/>
            <a:ext cx="2714644" cy="1908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 descr="D:\Skenirano za predavanja\2013-11-08\Top-035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820" y="4509120"/>
            <a:ext cx="2571768" cy="1809208"/>
          </a:xfrm>
          <a:prstGeom prst="rect">
            <a:avLst/>
          </a:prstGeom>
          <a:noFill/>
        </p:spPr>
      </p:pic>
      <p:sp>
        <p:nvSpPr>
          <p:cNvPr id="14" name="Left Arrow 13"/>
          <p:cNvSpPr/>
          <p:nvPr/>
        </p:nvSpPr>
        <p:spPr>
          <a:xfrm>
            <a:off x="3572272" y="4797152"/>
            <a:ext cx="5040560" cy="10001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Georgia" pitchFamily="18" charset="0"/>
              </a:rPr>
              <a:t>Површинско ослањање (троугласто</a:t>
            </a:r>
            <a:r>
              <a:rPr lang="sr-Cyrl-RS" dirty="0" smtClean="0"/>
              <a:t>)</a:t>
            </a:r>
            <a:endParaRPr lang="en-US" dirty="0"/>
          </a:p>
        </p:txBody>
      </p:sp>
      <p:sp>
        <p:nvSpPr>
          <p:cNvPr id="15" name="Left Arrow 14"/>
          <p:cNvSpPr/>
          <p:nvPr/>
        </p:nvSpPr>
        <p:spPr>
          <a:xfrm>
            <a:off x="3572272" y="2566659"/>
            <a:ext cx="5040560" cy="10001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Georgia" pitchFamily="18" charset="0"/>
              </a:rPr>
              <a:t>Површинско ослањање (вишеугласто</a:t>
            </a:r>
            <a:r>
              <a:rPr lang="sr-Cyrl-R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67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49742" y="977783"/>
            <a:ext cx="77048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3568" y="332656"/>
            <a:ext cx="24482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568" y="332656"/>
            <a:ext cx="7471030" cy="728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i="1" dirty="0" smtClean="0">
                <a:solidFill>
                  <a:schemeClr val="tx2"/>
                </a:solidFill>
                <a:latin typeface="Georgia" pitchFamily="18" charset="0"/>
              </a:rPr>
              <a:t>СТАБИЛИЗАЦИЈА ПАРЦИЈАЛНЕ ПРОТЕЗЕ</a:t>
            </a:r>
            <a:endParaRPr lang="en-US" sz="2000" i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741" y="1061120"/>
            <a:ext cx="8298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r>
              <a:rPr lang="sr-Cyrl-RS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СТАБИЛИЗАЦИЈА ПП</a:t>
            </a:r>
            <a:endParaRPr lang="sr-Latn-BA" b="1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741" y="1538174"/>
            <a:ext cx="829872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BA" b="1" dirty="0" smtClean="0">
              <a:solidFill>
                <a:schemeClr val="accent2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Cyrl-RS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buFont typeface="Wingdings 2"/>
              <a:buAutoNum type="arabicPeriod"/>
            </a:pPr>
            <a:endParaRPr lang="sr-Latn-BA" sz="1600" dirty="0" smtClean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AutoShape 5" descr="&amp;Rcy;&amp;iecy;&amp;zcy;&amp;ucy;&amp;lcy;&amp;tcy;&amp;acy;&amp;tcy; &amp;scy;&amp;lcy;&amp;icy;&amp;kcy;&amp;acy; &amp;zcy;&amp;acy; removable partial den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BA"/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8370" y="2073657"/>
            <a:ext cx="74676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Up Arrow 16"/>
          <p:cNvSpPr/>
          <p:nvPr/>
        </p:nvSpPr>
        <p:spPr>
          <a:xfrm>
            <a:off x="2738931" y="4523077"/>
            <a:ext cx="785818" cy="10661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Up Arrow 17"/>
          <p:cNvSpPr/>
          <p:nvPr/>
        </p:nvSpPr>
        <p:spPr>
          <a:xfrm>
            <a:off x="6372200" y="4523077"/>
            <a:ext cx="785818" cy="10661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547664" y="5733256"/>
            <a:ext cx="31683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 smtClean="0">
                <a:latin typeface="Georgia" pitchFamily="18" charset="0"/>
              </a:rPr>
              <a:t>Линијско ослањање </a:t>
            </a:r>
          </a:p>
          <a:p>
            <a:pPr algn="ctr"/>
            <a:r>
              <a:rPr lang="sr-Cyrl-RS" sz="1600" b="1" dirty="0" smtClean="0">
                <a:latin typeface="Georgia" pitchFamily="18" charset="0"/>
              </a:rPr>
              <a:t>(линија ослонца као трансверзална тангента)</a:t>
            </a:r>
            <a:endParaRPr lang="en-US" sz="1600" b="1" dirty="0">
              <a:latin typeface="Georg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064" y="5733256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 smtClean="0">
                <a:latin typeface="Georgia" pitchFamily="18" charset="0"/>
              </a:rPr>
              <a:t>Линијско ослањање </a:t>
            </a:r>
          </a:p>
          <a:p>
            <a:pPr algn="ctr"/>
            <a:r>
              <a:rPr lang="sr-Cyrl-RS" sz="1600" b="1" dirty="0" smtClean="0">
                <a:latin typeface="Georgia" pitchFamily="18" charset="0"/>
              </a:rPr>
              <a:t>(линија ослонца као сагитална тангента)</a:t>
            </a:r>
            <a:endParaRPr lang="en-US" sz="16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9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18043</TotalTime>
  <Words>1623</Words>
  <Application>Microsoft Office PowerPoint</Application>
  <PresentationFormat>On-screen Show (4:3)</PresentationFormat>
  <Paragraphs>495</Paragraphs>
  <Slides>47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1_Concourse</vt:lpstr>
      <vt:lpstr>КЛИНИЧКЕ ФАЗЕ У ЗБРИЊАВАЊУ КРЕЗУБИХ ПАЦИЈЕНАТА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Клиничке и лабораторијске фазе у изради ПП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jelena</dc:creator>
  <cp:lastModifiedBy>jelena</cp:lastModifiedBy>
  <cp:revision>559</cp:revision>
  <dcterms:created xsi:type="dcterms:W3CDTF">2016-05-12T09:45:29Z</dcterms:created>
  <dcterms:modified xsi:type="dcterms:W3CDTF">2017-02-05T20:45:24Z</dcterms:modified>
</cp:coreProperties>
</file>